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8" r:id="rId3"/>
    <p:sldId id="277" r:id="rId4"/>
    <p:sldId id="278" r:id="rId5"/>
    <p:sldId id="276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86" d="100"/>
          <a:sy n="86" d="100"/>
        </p:scale>
        <p:origin x="42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4120D2-EF9C-41AE-9E6D-FEEED8145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BA476ED-3DBD-4249-8E91-0AE29CE6B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19ADFF-0EE1-4B28-AB4D-B4F99C70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A6D174-BC8E-4543-8920-3C6D3B88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F03DB05-230D-49CC-A3D3-580949C6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5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C290EF-FC5E-469D-AB12-B31F3E19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AEDFB25-8F08-4D56-A1B1-F3444319A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F5586B4-6AD6-4206-8CD3-EF947D1F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D458BD9-25A5-4756-A370-7E6C6F53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7314C2F-C919-4DD1-AD07-69F6DDC1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4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108DA52-C5CE-4821-9AA3-A6588B491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AB899E0-4595-4E0B-A501-8983F8C09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B7815A-78BE-48DF-81CA-E67A48D4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2088DFC-4644-409C-94F0-94934800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C188F6A-C22B-4CA1-B64C-A259EB687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4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A63DFC-7581-4072-9E70-A48E5FEB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9009F-8FBC-4DBF-A870-2A1358DC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C4086AB-2EB2-4287-A332-EFF32606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31C495-A5B7-48FF-A489-91ECF757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8309A9-19A4-4F0F-948F-86953504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D468EA-02C1-435D-85A3-87CF53FF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6CD669D-A0D0-4ACA-B501-155CCE3E6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6F62B8C-EEE1-4552-A18B-45AEF8BC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76D2D51-7956-4561-940A-0A447A18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6D9634E-07EA-444D-8B64-39D4673D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5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03768C-9FD8-4B77-ADC7-79A45535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A60CBB-3644-458F-B084-6D8E30487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A736D06-722C-4103-81F8-3C4C72DCE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8097FAD-01F2-45BD-A8F3-B39191AE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B47B647-C898-4E3F-8A9D-9C78EEB0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C451F59-292D-413D-8A47-C6B52FE2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1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252B31-2F42-4C91-8E7C-44FD9E656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0FF488D-9380-4CA7-8978-48479F22C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D414A77-7A2B-4358-B9F0-A08DCA635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5C6EAD81-4354-4EE0-A660-8D98F65FB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9CEE103-9DD2-4FB5-ADBA-10A37AEE8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9E79784-CB70-455A-A5F9-3952CC8C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250C130E-0483-4D6A-AE2C-9400CA48C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12F0B33-9C8C-4EE2-8CB5-CCA17F68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0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46808F-B735-41A1-B1A0-E61B9C89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6950951-F670-4B39-8E78-368B8CF8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D7E3736-35B0-4156-B2EC-C0B67046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BDEA434-EE5D-4116-8B9A-8FA1F1F1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9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E6715F8-B499-4E7B-821F-ED5ADD45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586CC65-730A-4D71-AAD9-39FEA676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3C535DC-6220-40D7-9C81-2AED5AFD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E19C6E-C550-4E1F-944C-62E809D6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F65EFEA-898F-4FAD-9CB0-387E6FCDC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5E850AC-99E5-438B-A45C-0F5ABEC72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472911F-6384-4887-98B0-2C07F67E8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0170E73-E5D9-4D86-A3DC-E62E93FC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9EC4697-7B9D-49B1-86F1-E6B92A94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7F3D47-F881-4EC1-A172-68041681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861049-B303-4633-AE61-7C9BD4BAC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E3F04A3-AF1A-4029-9DBD-DCA7EFAAE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F4A9ECE-0B29-46BE-A2A3-85A46666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11D0AC2-543B-426B-AF78-74C30523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5426768-C5E1-49A6-BBA3-5504995F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9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002204D-A58F-478A-BF1E-66B61B38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E5C8954-BFCD-4268-99B2-1E2E29B4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E20E9A-0399-4EFB-A321-EBA6EFB5A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C51AA-3290-4A42-A028-FA06146FC99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2634635-E60F-45B3-BF6C-7CFB66463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6E28245-91C3-4A69-B7E1-895A256B4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97762-BA9A-401A-B70C-6F66CDD17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2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tiff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jpeg"/><Relationship Id="rId16" Type="http://schemas.openxmlformats.org/officeDocument/2006/relationships/image" Target="../media/image20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tiff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tiff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EB37B-9434-5A4B-B31D-DB018E9F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2C0B6-9087-3F4B-8789-C0CC1295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A picture containing person, object, indoor, table&#10;&#10;Description automatically generated">
            <a:extLst>
              <a:ext uri="{FF2B5EF4-FFF2-40B4-BE49-F238E27FC236}">
                <a16:creationId xmlns:a16="http://schemas.microsoft.com/office/drawing/2014/main" id="{D64BD820-FC8E-224E-8CE7-8FCFB764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03F582-2EDC-8048-A5EC-F7C897A7FC94}"/>
              </a:ext>
            </a:extLst>
          </p:cNvPr>
          <p:cNvSpPr/>
          <p:nvPr/>
        </p:nvSpPr>
        <p:spPr>
          <a:xfrm rot="572501">
            <a:off x="-601482" y="-826809"/>
            <a:ext cx="6467251" cy="807646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85D8C-6AD5-7542-BDA5-89EA9D9C1446}"/>
              </a:ext>
            </a:extLst>
          </p:cNvPr>
          <p:cNvSpPr/>
          <p:nvPr/>
        </p:nvSpPr>
        <p:spPr>
          <a:xfrm rot="572501">
            <a:off x="5889188" y="-468357"/>
            <a:ext cx="6886416" cy="8114342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D4D79-DBB4-0D49-B9A8-7CE7B0077E18}"/>
              </a:ext>
            </a:extLst>
          </p:cNvPr>
          <p:cNvSpPr txBox="1"/>
          <p:nvPr/>
        </p:nvSpPr>
        <p:spPr>
          <a:xfrm>
            <a:off x="2406755" y="4552848"/>
            <a:ext cx="9347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>
                <a:latin typeface="Lato" panose="020F0502020204030203" pitchFamily="34" charset="77"/>
              </a:rPr>
              <a:t>POSITI</a:t>
            </a:r>
            <a:r>
              <a:rPr lang="en-US" sz="80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8000" dirty="0">
                <a:latin typeface="Lato" panose="020F0502020204030203" pitchFamily="34" charset="77"/>
              </a:rPr>
              <a:t>NTURES</a:t>
            </a:r>
            <a:endParaRPr lang="en-US" sz="80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F1368-266A-2341-A78B-886E7E2DDBA1}"/>
              </a:ext>
            </a:extLst>
          </p:cNvPr>
          <p:cNvSpPr txBox="1"/>
          <p:nvPr/>
        </p:nvSpPr>
        <p:spPr>
          <a:xfrm>
            <a:off x="4026885" y="5758853"/>
            <a:ext cx="7727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Lato" panose="020F0502020204030203" pitchFamily="34" charset="77"/>
              </a:rPr>
              <a:t>empowering </a:t>
            </a:r>
            <a:r>
              <a:rPr lang="en-US" sz="4000" dirty="0">
                <a:highlight>
                  <a:srgbClr val="FFCC00"/>
                </a:highlight>
                <a:latin typeface="Lato" panose="020F0502020204030203" pitchFamily="34" charset="77"/>
              </a:rPr>
              <a:t>positive</a:t>
            </a:r>
            <a:r>
              <a:rPr lang="en-US" sz="4000" dirty="0">
                <a:latin typeface="Lato" panose="020F0502020204030203" pitchFamily="34" charset="77"/>
              </a:rPr>
              <a:t> change </a:t>
            </a:r>
          </a:p>
        </p:txBody>
      </p:sp>
    </p:spTree>
    <p:extLst>
      <p:ext uri="{BB962C8B-B14F-4D97-AF65-F5344CB8AC3E}">
        <p14:creationId xmlns:p14="http://schemas.microsoft.com/office/powerpoint/2010/main" val="2927631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D7537A-C48E-904B-B59B-8B5A091E998B}"/>
              </a:ext>
            </a:extLst>
          </p:cNvPr>
          <p:cNvSpPr/>
          <p:nvPr/>
        </p:nvSpPr>
        <p:spPr>
          <a:xfrm rot="572501">
            <a:off x="6519719" y="-609231"/>
            <a:ext cx="1775400" cy="807646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CE144666-34DE-B941-8A04-E8EE6BE85E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4578" y="0"/>
            <a:ext cx="556742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2EFF5C-8E7E-0048-85BD-C2E15BFDC7C4}"/>
              </a:ext>
            </a:extLst>
          </p:cNvPr>
          <p:cNvSpPr/>
          <p:nvPr/>
        </p:nvSpPr>
        <p:spPr>
          <a:xfrm rot="572501">
            <a:off x="8239893" y="-357792"/>
            <a:ext cx="1775400" cy="807646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24643-6658-E040-9E9D-2112C2D7EB6C}"/>
              </a:ext>
            </a:extLst>
          </p:cNvPr>
          <p:cNvSpPr/>
          <p:nvPr/>
        </p:nvSpPr>
        <p:spPr>
          <a:xfrm rot="572501">
            <a:off x="9991012" y="-695242"/>
            <a:ext cx="2738897" cy="943771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C558F0-83CD-7249-8740-9691F57FB011}"/>
              </a:ext>
            </a:extLst>
          </p:cNvPr>
          <p:cNvSpPr txBox="1"/>
          <p:nvPr/>
        </p:nvSpPr>
        <p:spPr>
          <a:xfrm>
            <a:off x="124374" y="291258"/>
            <a:ext cx="75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CC00"/>
                </a:highlight>
                <a:latin typeface="Lato" panose="020F0502020204030203" pitchFamily="34" charset="77"/>
              </a:rPr>
              <a:t>startup consulting redefined</a:t>
            </a:r>
          </a:p>
          <a:p>
            <a:r>
              <a:rPr lang="en-US" sz="2000" dirty="0">
                <a:latin typeface="Lato" panose="020F0502020204030203" pitchFamily="34" charset="77"/>
              </a:rPr>
              <a:t>ecosystems for digital businesses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054BC9-E487-F349-A137-AAADBB0A4CD1}"/>
              </a:ext>
            </a:extLst>
          </p:cNvPr>
          <p:cNvSpPr txBox="1"/>
          <p:nvPr/>
        </p:nvSpPr>
        <p:spPr>
          <a:xfrm>
            <a:off x="124374" y="1506801"/>
            <a:ext cx="624392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highlight>
                  <a:srgbClr val="FFCC00"/>
                </a:highlight>
                <a:latin typeface="Lato" panose="020F0502020204030203" pitchFamily="34" charset="77"/>
              </a:rPr>
              <a:t>We are a unique strategic consultancy, specialising in business development and public relations for </a:t>
            </a:r>
            <a:r>
              <a:rPr lang="en-GB" sz="2000" b="1" dirty="0" err="1">
                <a:highlight>
                  <a:srgbClr val="FFCC00"/>
                </a:highlight>
                <a:latin typeface="Lato" panose="020F0502020204030203" pitchFamily="34" charset="77"/>
              </a:rPr>
              <a:t>startups</a:t>
            </a:r>
            <a:r>
              <a:rPr lang="en-GB" sz="2000" b="1" dirty="0">
                <a:highlight>
                  <a:srgbClr val="FFCC00"/>
                </a:highlight>
                <a:latin typeface="Lato" panose="020F0502020204030203" pitchFamily="34" charset="77"/>
              </a:rPr>
              <a:t>. Our services include:</a:t>
            </a:r>
          </a:p>
          <a:p>
            <a:endParaRPr lang="en-GB" sz="2000" b="1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Fundraising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Market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Public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Lead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 pitchFamily="34" charset="77"/>
              </a:rPr>
              <a:t>Startup</a:t>
            </a:r>
            <a:r>
              <a:rPr lang="en-GB" sz="2000" dirty="0">
                <a:latin typeface="Lato" panose="020F0502020204030203" pitchFamily="34" charset="77"/>
              </a:rPr>
              <a:t>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Strategic consulting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Business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Lato" panose="020F0502020204030203" pitchFamily="34" charset="77"/>
            </a:endParaRPr>
          </a:p>
          <a:p>
            <a:r>
              <a:rPr lang="en-GB" sz="2000" dirty="0">
                <a:latin typeface="Lato" panose="020F0502020204030203" pitchFamily="34" charset="77"/>
              </a:rPr>
              <a:t>We provide custom-tailored solutions designed with deep </a:t>
            </a:r>
            <a:r>
              <a:rPr lang="en-GB" sz="2000" dirty="0" err="1">
                <a:latin typeface="Lato" panose="020F0502020204030203" pitchFamily="34" charset="77"/>
              </a:rPr>
              <a:t>understaning</a:t>
            </a:r>
            <a:r>
              <a:rPr lang="en-GB" sz="2000" dirty="0">
                <a:latin typeface="Lato" panose="020F0502020204030203" pitchFamily="34" charset="77"/>
              </a:rPr>
              <a:t> of fintech, </a:t>
            </a:r>
            <a:r>
              <a:rPr lang="en-GB" sz="2000" dirty="0" err="1">
                <a:latin typeface="Lato" panose="020F0502020204030203" pitchFamily="34" charset="77"/>
              </a:rPr>
              <a:t>martech</a:t>
            </a:r>
            <a:r>
              <a:rPr lang="en-GB" sz="2000" dirty="0">
                <a:latin typeface="Lato" panose="020F0502020204030203" pitchFamily="34" charset="77"/>
              </a:rPr>
              <a:t>, </a:t>
            </a:r>
            <a:r>
              <a:rPr lang="en-GB" sz="2000" dirty="0" err="1">
                <a:latin typeface="Lato" panose="020F0502020204030203" pitchFamily="34" charset="77"/>
              </a:rPr>
              <a:t>consumertech</a:t>
            </a:r>
            <a:r>
              <a:rPr lang="en-GB" sz="2000" dirty="0">
                <a:latin typeface="Lato" panose="020F0502020204030203" pitchFamily="34" charset="77"/>
              </a:rPr>
              <a:t> and professional services sectors in the specific </a:t>
            </a:r>
          </a:p>
          <a:p>
            <a:r>
              <a:rPr lang="en-GB" sz="2000" dirty="0">
                <a:latin typeface="Lato" panose="020F0502020204030203" pitchFamily="34" charset="77"/>
              </a:rPr>
              <a:t>conditions of the Polish market.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Lato" panose="020F0502020204030203" pitchFamily="34" charset="77"/>
            </a:endParaRPr>
          </a:p>
          <a:p>
            <a:br>
              <a:rPr lang="en-GB" dirty="0"/>
            </a:br>
            <a:endParaRPr lang="en-US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D9935-A744-F24B-8562-4A13A718DA87}"/>
              </a:ext>
            </a:extLst>
          </p:cNvPr>
          <p:cNvSpPr txBox="1"/>
          <p:nvPr/>
        </p:nvSpPr>
        <p:spPr>
          <a:xfrm>
            <a:off x="7056301" y="3086665"/>
            <a:ext cx="47039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000" dirty="0">
                <a:solidFill>
                  <a:schemeClr val="bg1"/>
                </a:solidFill>
                <a:latin typeface="Lato" panose="020F0502020204030203" pitchFamily="34" charset="77"/>
              </a:rPr>
              <a:t>“We believe in added value and disruptive business models re-shaping the world”</a:t>
            </a:r>
            <a:endParaRPr lang="en-GB" sz="32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ABEAF-CFB1-5D45-A9C8-1686702141C1}"/>
              </a:ext>
            </a:extLst>
          </p:cNvPr>
          <p:cNvSpPr txBox="1"/>
          <p:nvPr/>
        </p:nvSpPr>
        <p:spPr>
          <a:xfrm>
            <a:off x="2733438" y="91378"/>
            <a:ext cx="934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Lato" panose="020F0502020204030203" pitchFamily="34" charset="77"/>
              </a:rPr>
              <a:t>POSITI</a:t>
            </a:r>
            <a:r>
              <a:rPr lang="en-US" sz="36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3600" dirty="0">
                <a:latin typeface="Lato" panose="020F0502020204030203" pitchFamily="34" charset="77"/>
              </a:rPr>
              <a:t>NTURES</a:t>
            </a:r>
            <a:endParaRPr lang="en-US" sz="36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248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D7537A-C48E-904B-B59B-8B5A091E998B}"/>
              </a:ext>
            </a:extLst>
          </p:cNvPr>
          <p:cNvSpPr/>
          <p:nvPr/>
        </p:nvSpPr>
        <p:spPr>
          <a:xfrm rot="572501">
            <a:off x="7683951" y="-521307"/>
            <a:ext cx="1775400" cy="807646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C558F0-83CD-7249-8740-9691F57FB011}"/>
              </a:ext>
            </a:extLst>
          </p:cNvPr>
          <p:cNvSpPr txBox="1"/>
          <p:nvPr/>
        </p:nvSpPr>
        <p:spPr>
          <a:xfrm>
            <a:off x="124374" y="291258"/>
            <a:ext cx="68617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highlight>
                  <a:srgbClr val="FFCC00"/>
                </a:highlight>
                <a:latin typeface="Lato" panose="020F0502020204030203" pitchFamily="34" charset="77"/>
              </a:rPr>
              <a:t>Kuba</a:t>
            </a:r>
            <a:r>
              <a:rPr lang="en-US" sz="4000" dirty="0">
                <a:highlight>
                  <a:srgbClr val="FFCC00"/>
                </a:highlight>
                <a:latin typeface="Lato" panose="020F0502020204030203" pitchFamily="34" charset="77"/>
              </a:rPr>
              <a:t> Jugo</a:t>
            </a:r>
          </a:p>
          <a:p>
            <a:r>
              <a:rPr lang="en-US" sz="2000" b="1" dirty="0">
                <a:latin typeface="Lato" panose="020F0502020204030203" pitchFamily="34" charset="77"/>
              </a:rPr>
              <a:t>strategic consulting and communications</a:t>
            </a:r>
          </a:p>
          <a:p>
            <a:endParaRPr lang="en-US" sz="2000" dirty="0">
              <a:latin typeface="Lato" panose="020F0502020204030203" pitchFamily="34" charset="77"/>
            </a:endParaRPr>
          </a:p>
          <a:p>
            <a:r>
              <a:rPr lang="en-US" sz="2000" dirty="0">
                <a:latin typeface="Lato" panose="020F0502020204030203" pitchFamily="34" charset="77"/>
              </a:rPr>
              <a:t>Marketing and public relations consultant with over 10 years of experience, </a:t>
            </a:r>
            <a:r>
              <a:rPr lang="en-US" sz="2000" dirty="0" err="1">
                <a:latin typeface="Lato" panose="020F0502020204030203" pitchFamily="34" charset="77"/>
              </a:rPr>
              <a:t>specialising</a:t>
            </a:r>
            <a:r>
              <a:rPr lang="en-US" sz="2000" dirty="0">
                <a:latin typeface="Lato" panose="020F0502020204030203" pitchFamily="34" charset="77"/>
              </a:rPr>
              <a:t> in strategic advisory to B2B digital businesses, startups and scale-ups.  Has worked with dozens of brands, helping them succeed  in  building  visibility in Poland and the UK.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D9935-A744-F24B-8562-4A13A718DA87}"/>
              </a:ext>
            </a:extLst>
          </p:cNvPr>
          <p:cNvSpPr txBox="1"/>
          <p:nvPr/>
        </p:nvSpPr>
        <p:spPr>
          <a:xfrm>
            <a:off x="557027" y="4043268"/>
            <a:ext cx="470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Lato" panose="020F0502020204030203" pitchFamily="34" charset="77"/>
              </a:rPr>
              <a:t>“Some inspirational quote something goes here"</a:t>
            </a:r>
            <a:endParaRPr lang="en-GB" sz="32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pic>
        <p:nvPicPr>
          <p:cNvPr id="3" name="Picture 2" descr="A person in a black shirt&#10;&#10;Description automatically generated">
            <a:extLst>
              <a:ext uri="{FF2B5EF4-FFF2-40B4-BE49-F238E27FC236}">
                <a16:creationId xmlns:a16="http://schemas.microsoft.com/office/drawing/2014/main" id="{CEC30FA9-19D1-8246-BBF8-90349F1C5F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2999" y="3429000"/>
            <a:ext cx="3429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EDC24A-049F-4242-89A3-3B9A84359D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0" y="-1"/>
            <a:ext cx="3429000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2EFF5C-8E7E-0048-85BD-C2E15BFDC7C4}"/>
              </a:ext>
            </a:extLst>
          </p:cNvPr>
          <p:cNvSpPr/>
          <p:nvPr/>
        </p:nvSpPr>
        <p:spPr>
          <a:xfrm rot="572501">
            <a:off x="10814338" y="-318520"/>
            <a:ext cx="1775400" cy="807646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9DEF2-E65C-C744-94EF-581E1AB8BB0C}"/>
              </a:ext>
            </a:extLst>
          </p:cNvPr>
          <p:cNvSpPr txBox="1"/>
          <p:nvPr/>
        </p:nvSpPr>
        <p:spPr>
          <a:xfrm>
            <a:off x="124374" y="3458454"/>
            <a:ext cx="72799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CC00"/>
                </a:highlight>
                <a:latin typeface="Lato" panose="020F0502020204030203" pitchFamily="34" charset="77"/>
              </a:rPr>
              <a:t>Kasia </a:t>
            </a:r>
            <a:r>
              <a:rPr lang="en-US" sz="4000" dirty="0" err="1">
                <a:highlight>
                  <a:srgbClr val="FFCC00"/>
                </a:highlight>
                <a:latin typeface="Lato" panose="020F0502020204030203" pitchFamily="34" charset="77"/>
              </a:rPr>
              <a:t>Maryanska</a:t>
            </a:r>
            <a:endParaRPr lang="en-US" sz="4000" dirty="0">
              <a:highlight>
                <a:srgbClr val="FFCC00"/>
              </a:highlight>
              <a:latin typeface="Lato" panose="020F0502020204030203" pitchFamily="34" charset="77"/>
            </a:endParaRPr>
          </a:p>
          <a:p>
            <a:r>
              <a:rPr lang="en-US" sz="2000" b="1" dirty="0">
                <a:latin typeface="Lato" panose="020F0502020204030203" pitchFamily="34" charset="77"/>
              </a:rPr>
              <a:t>startup ecosystems and business development</a:t>
            </a:r>
          </a:p>
          <a:p>
            <a:endParaRPr lang="en-US" sz="2000" dirty="0">
              <a:latin typeface="Lato" panose="020F0502020204030203" pitchFamily="34" charset="77"/>
            </a:endParaRPr>
          </a:p>
          <a:p>
            <a:r>
              <a:rPr lang="en-US" sz="2000" dirty="0">
                <a:latin typeface="Lato" panose="020F0502020204030203" pitchFamily="34" charset="77"/>
              </a:rPr>
              <a:t>Experienced project manager </a:t>
            </a:r>
            <a:r>
              <a:rPr lang="en-US" sz="2000" dirty="0" err="1">
                <a:latin typeface="Lato" panose="020F0502020204030203" pitchFamily="34" charset="77"/>
              </a:rPr>
              <a:t>specialising</a:t>
            </a:r>
            <a:r>
              <a:rPr lang="en-US" sz="2000" dirty="0">
                <a:latin typeface="Lato" panose="020F0502020204030203" pitchFamily="34" charset="77"/>
              </a:rPr>
              <a:t> in business development, with a vast network of connections in polish startup scene. Kasia helps B2B and B2C startups to build meaningful relationships with investors, public sector and business ecosystems in Poland, or </a:t>
            </a:r>
            <a:r>
              <a:rPr lang="en-GB" sz="2000" dirty="0">
                <a:latin typeface="Lato" panose="020F0502020204030203" pitchFamily="34" charset="77"/>
              </a:rPr>
              <a:t>reach a higher level of development through accelerations programs.</a:t>
            </a:r>
            <a:endParaRPr lang="en-US" sz="2000" dirty="0">
              <a:latin typeface="Lato" panose="020F05020202040302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DB693-D900-C74E-B84A-B6894D7D7A6F}"/>
              </a:ext>
            </a:extLst>
          </p:cNvPr>
          <p:cNvSpPr txBox="1"/>
          <p:nvPr/>
        </p:nvSpPr>
        <p:spPr>
          <a:xfrm>
            <a:off x="2733438" y="91378"/>
            <a:ext cx="934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Lato" panose="020F0502020204030203" pitchFamily="34" charset="77"/>
              </a:rPr>
              <a:t>POSITI</a:t>
            </a:r>
            <a:r>
              <a:rPr lang="en-US" sz="36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3600" dirty="0">
                <a:latin typeface="Lato" panose="020F0502020204030203" pitchFamily="34" charset="77"/>
              </a:rPr>
              <a:t>NTURES</a:t>
            </a:r>
            <a:endParaRPr lang="en-US" sz="36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179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D7537A-C48E-904B-B59B-8B5A091E998B}"/>
              </a:ext>
            </a:extLst>
          </p:cNvPr>
          <p:cNvSpPr/>
          <p:nvPr/>
        </p:nvSpPr>
        <p:spPr>
          <a:xfrm rot="572501">
            <a:off x="7683951" y="-521307"/>
            <a:ext cx="1775400" cy="807646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picture containing person, wearing, player, woman&#10;&#10;Description automatically generated">
            <a:extLst>
              <a:ext uri="{FF2B5EF4-FFF2-40B4-BE49-F238E27FC236}">
                <a16:creationId xmlns:a16="http://schemas.microsoft.com/office/drawing/2014/main" id="{7055E682-2FD9-F14A-9AD6-CEAD717EFC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4975" y="-6151"/>
            <a:ext cx="4533985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C558F0-83CD-7249-8740-9691F57FB011}"/>
              </a:ext>
            </a:extLst>
          </p:cNvPr>
          <p:cNvSpPr txBox="1"/>
          <p:nvPr/>
        </p:nvSpPr>
        <p:spPr>
          <a:xfrm>
            <a:off x="274831" y="276414"/>
            <a:ext cx="6861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CC00"/>
                </a:highlight>
                <a:latin typeface="Lato" panose="020F0502020204030203" pitchFamily="34" charset="77"/>
              </a:rPr>
              <a:t>Experience</a:t>
            </a:r>
          </a:p>
          <a:p>
            <a:r>
              <a:rPr lang="en-US" sz="2000" b="1" dirty="0">
                <a:latin typeface="Lato" panose="020F0502020204030203" pitchFamily="34" charset="77"/>
              </a:rPr>
              <a:t>we work across diverse array of sectors</a:t>
            </a:r>
          </a:p>
          <a:p>
            <a:endParaRPr lang="en-US" sz="2000" dirty="0">
              <a:latin typeface="Lato" panose="020F0502020204030203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1D9935-A744-F24B-8562-4A13A718DA87}"/>
              </a:ext>
            </a:extLst>
          </p:cNvPr>
          <p:cNvSpPr txBox="1"/>
          <p:nvPr/>
        </p:nvSpPr>
        <p:spPr>
          <a:xfrm>
            <a:off x="557027" y="4043268"/>
            <a:ext cx="4703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Lato" panose="020F0502020204030203" pitchFamily="34" charset="77"/>
              </a:rPr>
              <a:t>“Some inspirational quote something goes here"</a:t>
            </a:r>
            <a:endParaRPr lang="en-GB" sz="32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EFF5C-8E7E-0048-85BD-C2E15BFDC7C4}"/>
              </a:ext>
            </a:extLst>
          </p:cNvPr>
          <p:cNvSpPr/>
          <p:nvPr/>
        </p:nvSpPr>
        <p:spPr>
          <a:xfrm rot="572501">
            <a:off x="10449636" y="-341951"/>
            <a:ext cx="1775400" cy="807646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4" descr="Image result for gumtree">
            <a:extLst>
              <a:ext uri="{FF2B5EF4-FFF2-40B4-BE49-F238E27FC236}">
                <a16:creationId xmlns:a16="http://schemas.microsoft.com/office/drawing/2014/main" id="{6DCE2E2D-31C1-644D-89B2-CF5D3A4C7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8879" y="1307507"/>
            <a:ext cx="1543827" cy="15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8" descr="Image result for work service">
            <a:extLst>
              <a:ext uri="{FF2B5EF4-FFF2-40B4-BE49-F238E27FC236}">
                <a16:creationId xmlns:a16="http://schemas.microsoft.com/office/drawing/2014/main" id="{979A15D7-DC6E-3B42-9214-784C8296C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883" b="33406"/>
          <a:stretch/>
        </p:blipFill>
        <p:spPr bwMode="auto">
          <a:xfrm>
            <a:off x="3177095" y="3857874"/>
            <a:ext cx="2346161" cy="76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Image result for digital virgo">
            <a:extLst>
              <a:ext uri="{FF2B5EF4-FFF2-40B4-BE49-F238E27FC236}">
                <a16:creationId xmlns:a16="http://schemas.microsoft.com/office/drawing/2014/main" id="{31FAD247-E914-5A4C-B34C-6648C65AA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521" y="3141568"/>
            <a:ext cx="2222369" cy="3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4" descr="Image result for delab uw">
            <a:extLst>
              <a:ext uri="{FF2B5EF4-FFF2-40B4-BE49-F238E27FC236}">
                <a16:creationId xmlns:a16="http://schemas.microsoft.com/office/drawing/2014/main" id="{25F1C62B-812D-2348-B754-553511E6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7492" y="1263825"/>
            <a:ext cx="1543827" cy="15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6" descr="Image result for idium">
            <a:extLst>
              <a:ext uri="{FF2B5EF4-FFF2-40B4-BE49-F238E27FC236}">
                <a16:creationId xmlns:a16="http://schemas.microsoft.com/office/drawing/2014/main" id="{B2FAAB98-AB0D-D94B-A487-C394CB50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705" y="6021277"/>
            <a:ext cx="1675795" cy="5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6" descr="Image result for roivenue s.r.o">
            <a:extLst>
              <a:ext uri="{FF2B5EF4-FFF2-40B4-BE49-F238E27FC236}">
                <a16:creationId xmlns:a16="http://schemas.microsoft.com/office/drawing/2014/main" id="{81ED71E7-E97A-E54E-B3C2-AF7C72F50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268" y="2611012"/>
            <a:ext cx="2267522" cy="119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2" descr="Image result for gemius">
            <a:extLst>
              <a:ext uri="{FF2B5EF4-FFF2-40B4-BE49-F238E27FC236}">
                <a16:creationId xmlns:a16="http://schemas.microsoft.com/office/drawing/2014/main" id="{5684B50D-4BAA-CB42-9DAD-D5AA38C3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8601" y="2195952"/>
            <a:ext cx="32766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4" descr="Image result for masmi logo">
            <a:extLst>
              <a:ext uri="{FF2B5EF4-FFF2-40B4-BE49-F238E27FC236}">
                <a16:creationId xmlns:a16="http://schemas.microsoft.com/office/drawing/2014/main" id="{D03EF48F-42AD-684F-9443-A2C92802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768" y="3845703"/>
            <a:ext cx="1539619" cy="8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6" descr="Image result for ministry of foreign affairs poland">
            <a:extLst>
              <a:ext uri="{FF2B5EF4-FFF2-40B4-BE49-F238E27FC236}">
                <a16:creationId xmlns:a16="http://schemas.microsoft.com/office/drawing/2014/main" id="{2AD53188-9540-744A-8FDE-24BD8BA2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490" y="2171536"/>
            <a:ext cx="2167333" cy="62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2" descr="Image result for jamam logo">
            <a:extLst>
              <a:ext uri="{FF2B5EF4-FFF2-40B4-BE49-F238E27FC236}">
                <a16:creationId xmlns:a16="http://schemas.microsoft.com/office/drawing/2014/main" id="{5B37A651-2442-C946-BE0C-B1018B7B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83" y="3895207"/>
            <a:ext cx="809862" cy="6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065CC-4CD8-EA4A-85DD-89385B5311D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367" y="3774973"/>
            <a:ext cx="1259667" cy="80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1F918-425E-794C-A0A3-6C6364BFBBC4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2163" y="5909597"/>
            <a:ext cx="1689100" cy="745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B5FEB3-D5E2-1B40-AB48-91437DD8FF4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960" y="5873749"/>
            <a:ext cx="2481047" cy="74579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76DEAF6-38B8-6445-9E07-C39A835FC559}"/>
              </a:ext>
            </a:extLst>
          </p:cNvPr>
          <p:cNvSpPr txBox="1"/>
          <p:nvPr/>
        </p:nvSpPr>
        <p:spPr>
          <a:xfrm>
            <a:off x="2733438" y="91378"/>
            <a:ext cx="934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Lato" panose="020F0502020204030203" pitchFamily="34" charset="77"/>
              </a:rPr>
              <a:t>POSITI</a:t>
            </a:r>
            <a:r>
              <a:rPr lang="en-US" sz="36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3600" dirty="0">
                <a:latin typeface="Lato" panose="020F0502020204030203" pitchFamily="34" charset="77"/>
              </a:rPr>
              <a:t>NTURES</a:t>
            </a:r>
            <a:endParaRPr lang="en-US" sz="36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pic>
        <p:nvPicPr>
          <p:cNvPr id="66" name="Picture 65" descr="A close up of a logo&#10;&#10;Description automatically generated">
            <a:extLst>
              <a:ext uri="{FF2B5EF4-FFF2-40B4-BE49-F238E27FC236}">
                <a16:creationId xmlns:a16="http://schemas.microsoft.com/office/drawing/2014/main" id="{537BFCC1-05CE-624C-82A4-38615273EF2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3" b="25476"/>
          <a:stretch/>
        </p:blipFill>
        <p:spPr>
          <a:xfrm>
            <a:off x="3513318" y="4843246"/>
            <a:ext cx="2032000" cy="900188"/>
          </a:xfrm>
          <a:prstGeom prst="rect">
            <a:avLst/>
          </a:prstGeom>
        </p:spPr>
      </p:pic>
      <p:pic>
        <p:nvPicPr>
          <p:cNvPr id="68" name="Picture 6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D3DA2-4884-4E42-986D-A56B67B800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24" y="5037881"/>
            <a:ext cx="1718135" cy="515441"/>
          </a:xfrm>
          <a:prstGeom prst="rect">
            <a:avLst/>
          </a:prstGeom>
        </p:spPr>
      </p:pic>
      <p:pic>
        <p:nvPicPr>
          <p:cNvPr id="70" name="Picture 69" descr="A picture containing drawing, black, sitting, red&#10;&#10;Description automatically generated">
            <a:extLst>
              <a:ext uri="{FF2B5EF4-FFF2-40B4-BE49-F238E27FC236}">
                <a16:creationId xmlns:a16="http://schemas.microsoft.com/office/drawing/2014/main" id="{43C93A78-B3B7-E545-BD24-DB57EDE47B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4" y="4990305"/>
            <a:ext cx="3367538" cy="660038"/>
          </a:xfrm>
          <a:prstGeom prst="rect">
            <a:avLst/>
          </a:prstGeom>
        </p:spPr>
      </p:pic>
      <p:pic>
        <p:nvPicPr>
          <p:cNvPr id="71" name="Picture 70" descr="A close up of a sign&#10;&#10;Description automatically generated">
            <a:extLst>
              <a:ext uri="{FF2B5EF4-FFF2-40B4-BE49-F238E27FC236}">
                <a16:creationId xmlns:a16="http://schemas.microsoft.com/office/drawing/2014/main" id="{B7CFB760-AB76-9F43-9556-3E75338D8C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45" y="5806640"/>
            <a:ext cx="900188" cy="900188"/>
          </a:xfrm>
          <a:prstGeom prst="rect">
            <a:avLst/>
          </a:prstGeom>
        </p:spPr>
      </p:pic>
      <p:pic>
        <p:nvPicPr>
          <p:cNvPr id="40" name="Picture 12" descr="Image result for bolt">
            <a:extLst>
              <a:ext uri="{FF2B5EF4-FFF2-40B4-BE49-F238E27FC236}">
                <a16:creationId xmlns:a16="http://schemas.microsoft.com/office/drawing/2014/main" id="{1E368D47-1891-134C-A1D9-7E6C45A67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440" y="2086542"/>
            <a:ext cx="1133133" cy="66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07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CA911CD-761A-6544-985A-CDFA938E6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22498">
            <a:off x="-707972" y="-685801"/>
            <a:ext cx="6744226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89CD93-5A4F-B841-AE0D-A3C2933C2885}"/>
              </a:ext>
            </a:extLst>
          </p:cNvPr>
          <p:cNvSpPr txBox="1"/>
          <p:nvPr/>
        </p:nvSpPr>
        <p:spPr>
          <a:xfrm>
            <a:off x="124375" y="291258"/>
            <a:ext cx="6243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ato" panose="020F0502020204030203" pitchFamily="34" charset="77"/>
              </a:rPr>
              <a:t>How do we work</a:t>
            </a:r>
          </a:p>
          <a:p>
            <a:r>
              <a:rPr lang="en-US" sz="2000" dirty="0">
                <a:latin typeface="Lato" panose="020F0502020204030203" pitchFamily="34" charset="77"/>
              </a:rPr>
              <a:t>We can help you in multiple ways</a:t>
            </a:r>
            <a:endParaRPr lang="en-US" sz="20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84F9C-0FBB-474A-8388-D23961686AE5}"/>
              </a:ext>
            </a:extLst>
          </p:cNvPr>
          <p:cNvSpPr txBox="1"/>
          <p:nvPr/>
        </p:nvSpPr>
        <p:spPr>
          <a:xfrm>
            <a:off x="124375" y="2174080"/>
            <a:ext cx="59716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prepare </a:t>
            </a:r>
            <a:r>
              <a:rPr lang="en-GB" sz="2000" b="1" dirty="0">
                <a:latin typeface="Lato" panose="020F0502020204030203" pitchFamily="34" charset="77"/>
              </a:rPr>
              <a:t>market reports and sector analysis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design and execute holistic </a:t>
            </a:r>
            <a:r>
              <a:rPr lang="en-GB" sz="2000" b="1" dirty="0">
                <a:latin typeface="Lato" panose="020F0502020204030203" pitchFamily="34" charset="77"/>
              </a:rPr>
              <a:t>marketing strategies and campaigns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can build your </a:t>
            </a:r>
            <a:r>
              <a:rPr lang="en-GB" sz="2000" b="1" dirty="0">
                <a:latin typeface="Lato" panose="020F0502020204030203" pitchFamily="34" charset="77"/>
              </a:rPr>
              <a:t>visibility in top polish business media</a:t>
            </a:r>
            <a:endParaRPr lang="en-GB" sz="2000" b="1" dirty="0">
              <a:solidFill>
                <a:srgbClr val="FFCC00"/>
              </a:solidFill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FFCC00"/>
              </a:solidFill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</a:t>
            </a:r>
            <a:r>
              <a:rPr lang="en-GB" sz="2000" b="1" dirty="0">
                <a:latin typeface="Lato" panose="020F0502020204030203" pitchFamily="34" charset="77"/>
              </a:rPr>
              <a:t>source leads </a:t>
            </a:r>
            <a:r>
              <a:rPr lang="en-GB" sz="2000" dirty="0">
                <a:latin typeface="Lato" panose="020F0502020204030203" pitchFamily="34" charset="77"/>
              </a:rPr>
              <a:t>and organize successful </a:t>
            </a:r>
            <a:r>
              <a:rPr lang="en-GB" sz="2000" b="1" dirty="0">
                <a:latin typeface="Lato" panose="020F0502020204030203" pitchFamily="34" charset="77"/>
              </a:rPr>
              <a:t>networking events and 1:1 meetings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create high quality, engaging </a:t>
            </a:r>
            <a:r>
              <a:rPr lang="en-GB" sz="2000" b="1" dirty="0">
                <a:latin typeface="Lato" panose="020F0502020204030203" pitchFamily="34" charset="77"/>
              </a:rPr>
              <a:t>content for B2B audiences</a:t>
            </a:r>
          </a:p>
          <a:p>
            <a:pPr fontAlgn="base"/>
            <a:endParaRPr lang="en-GB" sz="2000" b="1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CC00"/>
              </a:solidFill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EDC2C0-8758-2E4B-BB52-FE72BC2834C4}"/>
              </a:ext>
            </a:extLst>
          </p:cNvPr>
          <p:cNvSpPr/>
          <p:nvPr/>
        </p:nvSpPr>
        <p:spPr>
          <a:xfrm>
            <a:off x="6368303" y="2174080"/>
            <a:ext cx="525471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facilitate cooperation with </a:t>
            </a:r>
            <a:r>
              <a:rPr lang="en-GB" sz="2000" b="1" dirty="0">
                <a:latin typeface="Lato" panose="020F0502020204030203" pitchFamily="34" charset="77"/>
              </a:rPr>
              <a:t>think-tanks, public institutions and academia</a:t>
            </a:r>
            <a:endParaRPr lang="en-GB" sz="2000" dirty="0">
              <a:latin typeface="Lato" panose="020F0502020204030203" pitchFamily="34" charset="7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2000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support your </a:t>
            </a:r>
            <a:r>
              <a:rPr lang="en-GB" sz="2000" b="1" dirty="0">
                <a:latin typeface="Lato" panose="020F0502020204030203" pitchFamily="34" charset="77"/>
              </a:rPr>
              <a:t>fundraising processes</a:t>
            </a:r>
            <a:endParaRPr lang="en-GB" sz="2000" dirty="0">
              <a:latin typeface="Lato" panose="020F0502020204030203" pitchFamily="34" charset="7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2000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can help you build your </a:t>
            </a:r>
            <a:r>
              <a:rPr lang="en-GB" sz="2000" b="1" dirty="0">
                <a:latin typeface="Lato" panose="020F0502020204030203" pitchFamily="34" charset="77"/>
              </a:rPr>
              <a:t>supply chain in Poland</a:t>
            </a:r>
            <a:endParaRPr lang="en-GB" sz="2000" dirty="0">
              <a:latin typeface="Lato" panose="020F0502020204030203" pitchFamily="34" charset="7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2000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</a:t>
            </a:r>
            <a:r>
              <a:rPr lang="en-GB" sz="2000" b="1" dirty="0">
                <a:latin typeface="Lato" panose="020F0502020204030203" pitchFamily="34" charset="77"/>
              </a:rPr>
              <a:t> educate executives </a:t>
            </a:r>
            <a:r>
              <a:rPr lang="en-GB" sz="2000" dirty="0">
                <a:latin typeface="Lato" panose="020F0502020204030203" pitchFamily="34" charset="77"/>
              </a:rPr>
              <a:t>in the specifics of running their business in Poland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77"/>
              </a:rPr>
              <a:t>We can </a:t>
            </a:r>
            <a:r>
              <a:rPr lang="en-GB" sz="2000" b="1" dirty="0">
                <a:latin typeface="Lato" panose="020F0502020204030203" pitchFamily="34" charset="77"/>
              </a:rPr>
              <a:t>support the logistics </a:t>
            </a:r>
            <a:r>
              <a:rPr lang="en-GB" sz="2000" dirty="0">
                <a:latin typeface="Lato" panose="020F0502020204030203" pitchFamily="34" charset="77"/>
              </a:rPr>
              <a:t>of setting up your office in Poland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79414-439A-A148-813A-7298C919608C}"/>
              </a:ext>
            </a:extLst>
          </p:cNvPr>
          <p:cNvSpPr txBox="1"/>
          <p:nvPr/>
        </p:nvSpPr>
        <p:spPr>
          <a:xfrm>
            <a:off x="2733438" y="91378"/>
            <a:ext cx="934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Lato" panose="020F0502020204030203" pitchFamily="34" charset="77"/>
              </a:rPr>
              <a:t>POSITI</a:t>
            </a:r>
            <a:r>
              <a:rPr lang="en-US" sz="36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3600" dirty="0">
                <a:latin typeface="Lato" panose="020F0502020204030203" pitchFamily="34" charset="77"/>
              </a:rPr>
              <a:t>NTURES</a:t>
            </a:r>
            <a:endParaRPr lang="en-US" sz="36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456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CA911CD-761A-6544-985A-CDFA938E6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22498">
            <a:off x="-707972" y="-685801"/>
            <a:ext cx="6744226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89CD93-5A4F-B841-AE0D-A3C2933C2885}"/>
              </a:ext>
            </a:extLst>
          </p:cNvPr>
          <p:cNvSpPr txBox="1"/>
          <p:nvPr/>
        </p:nvSpPr>
        <p:spPr>
          <a:xfrm>
            <a:off x="124375" y="291258"/>
            <a:ext cx="624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ato" panose="020F0502020204030203" pitchFamily="34" charset="77"/>
              </a:rPr>
              <a:t>Examples of our work</a:t>
            </a:r>
            <a:endParaRPr lang="en-US" sz="20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79414-439A-A148-813A-7298C919608C}"/>
              </a:ext>
            </a:extLst>
          </p:cNvPr>
          <p:cNvSpPr txBox="1"/>
          <p:nvPr/>
        </p:nvSpPr>
        <p:spPr>
          <a:xfrm>
            <a:off x="2733438" y="91378"/>
            <a:ext cx="934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Lato" panose="020F0502020204030203" pitchFamily="34" charset="77"/>
              </a:rPr>
              <a:t>POSITI</a:t>
            </a:r>
            <a:r>
              <a:rPr lang="en-US" sz="36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3600" dirty="0">
                <a:latin typeface="Lato" panose="020F0502020204030203" pitchFamily="34" charset="77"/>
              </a:rPr>
              <a:t>NTURES</a:t>
            </a:r>
            <a:endParaRPr lang="en-US" sz="36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73ADB-95AC-624E-B04E-90B58B3F21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0279" y="1109272"/>
            <a:ext cx="1786626" cy="2086079"/>
          </a:xfrm>
          <a:prstGeom prst="rect">
            <a:avLst/>
          </a:prstGeom>
        </p:spPr>
      </p:pic>
      <p:pic>
        <p:nvPicPr>
          <p:cNvPr id="12" name="Obraz 2">
            <a:extLst>
              <a:ext uri="{FF2B5EF4-FFF2-40B4-BE49-F238E27FC236}">
                <a16:creationId xmlns:a16="http://schemas.microsoft.com/office/drawing/2014/main" id="{2ED61B08-E57F-BE4D-89D2-FBFEBB731B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3101" y="1109271"/>
            <a:ext cx="1879906" cy="2086079"/>
          </a:xfrm>
          <a:prstGeom prst="rect">
            <a:avLst/>
          </a:prstGeom>
        </p:spPr>
      </p:pic>
      <p:pic>
        <p:nvPicPr>
          <p:cNvPr id="13" name="Picture 1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C2F17B5-F92D-5A48-AEB8-2A1B99737A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9272"/>
            <a:ext cx="1869795" cy="2086079"/>
          </a:xfrm>
          <a:prstGeom prst="rect">
            <a:avLst/>
          </a:prstGeom>
        </p:spPr>
      </p:pic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B5B67A5-C892-A241-A7FD-708647BDAD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0091" y="1124260"/>
            <a:ext cx="1879907" cy="2079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97C920-1F64-5E4C-8381-6CE46072FF50}"/>
              </a:ext>
            </a:extLst>
          </p:cNvPr>
          <p:cNvSpPr/>
          <p:nvPr/>
        </p:nvSpPr>
        <p:spPr>
          <a:xfrm>
            <a:off x="-36789" y="3231699"/>
            <a:ext cx="3090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Business development and networking events</a:t>
            </a:r>
          </a:p>
          <a:p>
            <a:r>
              <a:rPr lang="en-GB" dirty="0">
                <a:latin typeface="Lato" panose="020F0502020204030203" pitchFamily="34" charset="77"/>
              </a:rPr>
              <a:t>(</a:t>
            </a:r>
            <a:r>
              <a:rPr lang="en-GB" dirty="0" err="1">
                <a:latin typeface="Lato" panose="020F0502020204030203" pitchFamily="34" charset="77"/>
              </a:rPr>
              <a:t>WorkService</a:t>
            </a:r>
            <a:r>
              <a:rPr lang="en-GB" dirty="0">
                <a:latin typeface="Lato" panose="020F0502020204030203" pitchFamily="34" charset="77"/>
              </a:rPr>
              <a:t>, 2019)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EB03F9-FE90-C94F-9B33-FA1B7A6199BF}"/>
              </a:ext>
            </a:extLst>
          </p:cNvPr>
          <p:cNvSpPr/>
          <p:nvPr/>
        </p:nvSpPr>
        <p:spPr>
          <a:xfrm>
            <a:off x="3053490" y="3221470"/>
            <a:ext cx="30902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Market research and content </a:t>
            </a:r>
            <a:r>
              <a:rPr lang="en-GB" b="1" dirty="0" err="1">
                <a:latin typeface="Lato" panose="020F0502020204030203" pitchFamily="34" charset="77"/>
              </a:rPr>
              <a:t>develoipment</a:t>
            </a:r>
            <a:endParaRPr lang="en-GB" b="1" dirty="0">
              <a:latin typeface="Lato" panose="020F0502020204030203" pitchFamily="34" charset="77"/>
            </a:endParaRPr>
          </a:p>
          <a:p>
            <a:r>
              <a:rPr lang="en-GB" dirty="0">
                <a:latin typeface="Lato" panose="020F0502020204030203" pitchFamily="34" charset="77"/>
              </a:rPr>
              <a:t>(Gumtree, 2018)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CE2A0-2175-9F4E-BD5E-D0B62C0213FA}"/>
              </a:ext>
            </a:extLst>
          </p:cNvPr>
          <p:cNvSpPr/>
          <p:nvPr/>
        </p:nvSpPr>
        <p:spPr>
          <a:xfrm>
            <a:off x="8814216" y="3231699"/>
            <a:ext cx="3340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Cooperation with public sector </a:t>
            </a:r>
          </a:p>
          <a:p>
            <a:r>
              <a:rPr lang="en-GB" dirty="0">
                <a:latin typeface="Lato" panose="020F0502020204030203" pitchFamily="34" charset="77"/>
              </a:rPr>
              <a:t>(</a:t>
            </a:r>
            <a:r>
              <a:rPr lang="en-GB" dirty="0" err="1">
                <a:latin typeface="Lato" panose="020F0502020204030203" pitchFamily="34" charset="77"/>
              </a:rPr>
              <a:t>DELab</a:t>
            </a:r>
            <a:r>
              <a:rPr lang="en-GB" dirty="0">
                <a:latin typeface="Lato" panose="020F0502020204030203" pitchFamily="34" charset="77"/>
              </a:rPr>
              <a:t> UW and Ministry of Foreign Affairs, 2016)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3BAEDD-B85A-F945-9CA1-F5E3F8714105}"/>
              </a:ext>
            </a:extLst>
          </p:cNvPr>
          <p:cNvSpPr/>
          <p:nvPr/>
        </p:nvSpPr>
        <p:spPr>
          <a:xfrm>
            <a:off x="6006312" y="3221468"/>
            <a:ext cx="3090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Media relations</a:t>
            </a:r>
          </a:p>
          <a:p>
            <a:r>
              <a:rPr lang="en-GB" dirty="0">
                <a:latin typeface="Lato" panose="020F0502020204030203" pitchFamily="34" charset="77"/>
              </a:rPr>
              <a:t>(</a:t>
            </a:r>
            <a:r>
              <a:rPr lang="en-GB" dirty="0" err="1">
                <a:latin typeface="Lato" panose="020F0502020204030203" pitchFamily="34" charset="77"/>
              </a:rPr>
              <a:t>Gemius</a:t>
            </a:r>
            <a:r>
              <a:rPr lang="en-GB" dirty="0">
                <a:latin typeface="Lato" panose="020F0502020204030203" pitchFamily="34" charset="77"/>
              </a:rPr>
              <a:t>, 2017)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pic>
        <p:nvPicPr>
          <p:cNvPr id="19" name="Picture 18" descr="A person standing in front of a stage&#10;&#10;Description automatically generated">
            <a:extLst>
              <a:ext uri="{FF2B5EF4-FFF2-40B4-BE49-F238E27FC236}">
                <a16:creationId xmlns:a16="http://schemas.microsoft.com/office/drawing/2014/main" id="{D733DFD9-E45C-D94D-A988-97609C8621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0"/>
          <a:stretch/>
        </p:blipFill>
        <p:spPr>
          <a:xfrm>
            <a:off x="6043101" y="4259001"/>
            <a:ext cx="2409894" cy="1944086"/>
          </a:xfrm>
          <a:prstGeom prst="rect">
            <a:avLst/>
          </a:prstGeom>
        </p:spPr>
      </p:pic>
      <p:pic>
        <p:nvPicPr>
          <p:cNvPr id="21" name="Picture 20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8E2E4649-3C8A-CB4D-9409-B359EAA1B0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20"/>
          <a:stretch/>
        </p:blipFill>
        <p:spPr>
          <a:xfrm>
            <a:off x="9196631" y="4290705"/>
            <a:ext cx="2409894" cy="194408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D7904B-5211-B94D-9545-BF2C505F36F3}"/>
              </a:ext>
            </a:extLst>
          </p:cNvPr>
          <p:cNvSpPr/>
          <p:nvPr/>
        </p:nvSpPr>
        <p:spPr>
          <a:xfrm>
            <a:off x="5915144" y="6229365"/>
            <a:ext cx="3090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latin typeface="Lato" panose="020F0502020204030203" pitchFamily="34" charset="77"/>
              </a:rPr>
              <a:t>Startup</a:t>
            </a:r>
            <a:r>
              <a:rPr lang="en-GB" b="1" dirty="0">
                <a:latin typeface="Lato" panose="020F0502020204030203" pitchFamily="34" charset="77"/>
              </a:rPr>
              <a:t> events</a:t>
            </a:r>
          </a:p>
          <a:p>
            <a:r>
              <a:rPr lang="en-GB" dirty="0">
                <a:latin typeface="Lato" panose="020F0502020204030203" pitchFamily="34" charset="77"/>
              </a:rPr>
              <a:t>(Digital Knowledge, 2018)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DEFDCD-7798-854E-A2DA-F0B3DC11C7D4}"/>
              </a:ext>
            </a:extLst>
          </p:cNvPr>
          <p:cNvSpPr/>
          <p:nvPr/>
        </p:nvSpPr>
        <p:spPr>
          <a:xfrm>
            <a:off x="9201097" y="6203087"/>
            <a:ext cx="3090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Networking projects</a:t>
            </a:r>
          </a:p>
          <a:p>
            <a:r>
              <a:rPr lang="en-GB" dirty="0">
                <a:latin typeface="Lato" panose="020F0502020204030203" pitchFamily="34" charset="77"/>
              </a:rPr>
              <a:t>(Business Link, 2017)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DE797-527F-A34E-BDB8-2A822210EC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11217" r="15666" b="4248"/>
          <a:stretch/>
        </p:blipFill>
        <p:spPr>
          <a:xfrm>
            <a:off x="-28964" y="4371852"/>
            <a:ext cx="2463070" cy="194408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DFEED78-8108-F047-A62A-32C2B7244959}"/>
              </a:ext>
            </a:extLst>
          </p:cNvPr>
          <p:cNvSpPr/>
          <p:nvPr/>
        </p:nvSpPr>
        <p:spPr>
          <a:xfrm>
            <a:off x="-36790" y="6315938"/>
            <a:ext cx="3090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Media relations</a:t>
            </a:r>
          </a:p>
          <a:p>
            <a:r>
              <a:rPr lang="en-GB" dirty="0">
                <a:latin typeface="Lato" panose="020F0502020204030203" pitchFamily="34" charset="77"/>
              </a:rPr>
              <a:t>(</a:t>
            </a:r>
            <a:r>
              <a:rPr lang="en-GB" dirty="0" err="1">
                <a:latin typeface="Lato" panose="020F0502020204030203" pitchFamily="34" charset="77"/>
              </a:rPr>
              <a:t>Timeqube</a:t>
            </a:r>
            <a:r>
              <a:rPr lang="en-GB" dirty="0">
                <a:latin typeface="Lato" panose="020F0502020204030203" pitchFamily="34" charset="77"/>
              </a:rPr>
              <a:t>, 2019)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009BAB-AB20-0D40-BDBC-57AE5921CB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8560"/>
          <a:stretch/>
        </p:blipFill>
        <p:spPr>
          <a:xfrm>
            <a:off x="3053490" y="4279238"/>
            <a:ext cx="2370227" cy="19440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F9F8C20-5CC8-0140-B148-CBE00034468B}"/>
              </a:ext>
            </a:extLst>
          </p:cNvPr>
          <p:cNvSpPr/>
          <p:nvPr/>
        </p:nvSpPr>
        <p:spPr>
          <a:xfrm>
            <a:off x="2733439" y="6254195"/>
            <a:ext cx="3368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Lato" panose="020F0502020204030203" pitchFamily="34" charset="77"/>
              </a:rPr>
              <a:t>Training courses</a:t>
            </a:r>
          </a:p>
          <a:p>
            <a:r>
              <a:rPr lang="en-GB" dirty="0">
                <a:latin typeface="Lato" panose="020F0502020204030203" pitchFamily="34" charset="77"/>
              </a:rPr>
              <a:t>(Marketing w </a:t>
            </a:r>
            <a:r>
              <a:rPr lang="en-GB" dirty="0" err="1">
                <a:latin typeface="Lato" panose="020F0502020204030203" pitchFamily="34" charset="77"/>
              </a:rPr>
              <a:t>praktyce</a:t>
            </a:r>
            <a:r>
              <a:rPr lang="en-GB" dirty="0">
                <a:latin typeface="Lato" panose="020F0502020204030203" pitchFamily="34" charset="77"/>
              </a:rPr>
              <a:t>, 2019)</a:t>
            </a:r>
          </a:p>
          <a:p>
            <a:r>
              <a:rPr lang="en-GB" b="1" dirty="0">
                <a:latin typeface="Lato" panose="020F0502020204030203" pitchFamily="34" charset="77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2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9CA911CD-761A-6544-985A-CDFA938E6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22498">
            <a:off x="-707972" y="-685801"/>
            <a:ext cx="6744226" cy="822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89CD93-5A4F-B841-AE0D-A3C2933C2885}"/>
              </a:ext>
            </a:extLst>
          </p:cNvPr>
          <p:cNvSpPr txBox="1"/>
          <p:nvPr/>
        </p:nvSpPr>
        <p:spPr>
          <a:xfrm>
            <a:off x="124375" y="291258"/>
            <a:ext cx="6243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Lato" panose="020F0502020204030203" pitchFamily="34" charset="77"/>
              </a:rPr>
              <a:t>Pricing</a:t>
            </a:r>
          </a:p>
          <a:p>
            <a:r>
              <a:rPr lang="en-US" sz="2000" dirty="0">
                <a:latin typeface="Lato" panose="020F0502020204030203" pitchFamily="34" charset="77"/>
              </a:rPr>
              <a:t>Simple and clear</a:t>
            </a:r>
            <a:endParaRPr lang="en-US" sz="20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79414-439A-A148-813A-7298C919608C}"/>
              </a:ext>
            </a:extLst>
          </p:cNvPr>
          <p:cNvSpPr txBox="1"/>
          <p:nvPr/>
        </p:nvSpPr>
        <p:spPr>
          <a:xfrm>
            <a:off x="2733438" y="91378"/>
            <a:ext cx="934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Lato" panose="020F0502020204030203" pitchFamily="34" charset="77"/>
              </a:rPr>
              <a:t>POSITI</a:t>
            </a:r>
            <a:r>
              <a:rPr lang="en-US" sz="36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3600" dirty="0">
                <a:latin typeface="Lato" panose="020F0502020204030203" pitchFamily="34" charset="77"/>
              </a:rPr>
              <a:t>NTURES</a:t>
            </a:r>
            <a:endParaRPr lang="en-US" sz="36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24A50-AA34-DE40-8ACA-F098600E3E74}"/>
              </a:ext>
            </a:extLst>
          </p:cNvPr>
          <p:cNvSpPr txBox="1"/>
          <p:nvPr/>
        </p:nvSpPr>
        <p:spPr>
          <a:xfrm>
            <a:off x="124375" y="2638612"/>
            <a:ext cx="5971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000" dirty="0">
                <a:latin typeface="Lato" panose="020F0502020204030203" pitchFamily="34" charset="77"/>
              </a:rPr>
              <a:t>After years of experience in freelance consulting we’ve decided to simplify the pricing of our services to a minimum. </a:t>
            </a:r>
          </a:p>
          <a:p>
            <a:pPr fontAlgn="base"/>
            <a:endParaRPr lang="en-GB" sz="2000" dirty="0">
              <a:latin typeface="Lato" panose="020F0502020204030203" pitchFamily="34" charset="77"/>
            </a:endParaRPr>
          </a:p>
          <a:p>
            <a:pPr fontAlgn="base"/>
            <a:r>
              <a:rPr lang="en-GB" sz="2000" dirty="0">
                <a:latin typeface="Lato" panose="020F0502020204030203" pitchFamily="34" charset="77"/>
              </a:rPr>
              <a:t>We work on retainer, with a daily rate of </a:t>
            </a:r>
          </a:p>
          <a:p>
            <a:pPr fontAlgn="base"/>
            <a:r>
              <a:rPr lang="en-GB" sz="2000" b="1" dirty="0">
                <a:latin typeface="Lato" panose="020F0502020204030203" pitchFamily="34" charset="77"/>
              </a:rPr>
              <a:t>1000 PLN NET. </a:t>
            </a:r>
          </a:p>
          <a:p>
            <a:pPr fontAlgn="base"/>
            <a:endParaRPr lang="en-GB" sz="2000" b="1" dirty="0">
              <a:latin typeface="Lato" panose="020F0502020204030203" pitchFamily="34" charset="77"/>
            </a:endParaRPr>
          </a:p>
          <a:p>
            <a:pPr fontAlgn="base"/>
            <a:r>
              <a:rPr lang="en-GB" sz="2000" dirty="0">
                <a:latin typeface="Lato" panose="020F0502020204030203" pitchFamily="34" charset="77"/>
              </a:rPr>
              <a:t>As simple as that. But 100% worth it!</a:t>
            </a:r>
          </a:p>
          <a:p>
            <a:pPr fontAlgn="base"/>
            <a:endParaRPr lang="en-GB" sz="2000" dirty="0">
              <a:latin typeface="Lato" panose="020F0502020204030203" pitchFamily="34" charset="77"/>
            </a:endParaRPr>
          </a:p>
          <a:p>
            <a:pPr fontAlgn="base"/>
            <a:endParaRPr lang="en-GB" sz="2000" b="1" dirty="0"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CC00"/>
              </a:solidFill>
              <a:latin typeface="Lato" panose="020F0502020204030203" pitchFamily="34" charset="7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B7387-B70E-2F44-B504-7B477EE1782A}"/>
              </a:ext>
            </a:extLst>
          </p:cNvPr>
          <p:cNvSpPr txBox="1"/>
          <p:nvPr/>
        </p:nvSpPr>
        <p:spPr>
          <a:xfrm>
            <a:off x="6368303" y="2638612"/>
            <a:ext cx="597162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000" b="1" dirty="0">
                <a:latin typeface="Lato" panose="020F0502020204030203" pitchFamily="34" charset="77"/>
              </a:rPr>
              <a:t>Send us your brief and have let’s have a chat!</a:t>
            </a:r>
          </a:p>
          <a:p>
            <a:pPr fontAlgn="base"/>
            <a:r>
              <a:rPr lang="en-GB" sz="2000" dirty="0">
                <a:latin typeface="Lato" panose="020F0502020204030203" pitchFamily="34" charset="77"/>
              </a:rPr>
              <a:t>Ideation session and estimations are free of charge!</a:t>
            </a:r>
          </a:p>
          <a:p>
            <a:pPr fontAlgn="base"/>
            <a:endParaRPr lang="en-GB" sz="2000" dirty="0">
              <a:latin typeface="Lato" panose="020F0502020204030203" pitchFamily="34" charset="77"/>
            </a:endParaRPr>
          </a:p>
          <a:p>
            <a:pPr fontAlgn="base"/>
            <a:endParaRPr lang="en-GB" sz="2000" b="1" dirty="0">
              <a:latin typeface="Lato" panose="020F0502020204030203" pitchFamily="34" charset="77"/>
            </a:endParaRPr>
          </a:p>
          <a:p>
            <a:pPr fontAlgn="base"/>
            <a:r>
              <a:rPr lang="en-GB" b="1" dirty="0" err="1">
                <a:latin typeface="Lato" panose="020F0502020204030203" pitchFamily="34" charset="77"/>
              </a:rPr>
              <a:t>kuba.jugo@gmail.com</a:t>
            </a:r>
            <a:endParaRPr lang="en-GB" b="1" dirty="0">
              <a:latin typeface="Lato" panose="020F0502020204030203" pitchFamily="34" charset="77"/>
            </a:endParaRPr>
          </a:p>
          <a:p>
            <a:pPr fontAlgn="base"/>
            <a:r>
              <a:rPr lang="en-GB" b="1" dirty="0">
                <a:solidFill>
                  <a:srgbClr val="FFCC00"/>
                </a:solidFill>
                <a:latin typeface="Lato" panose="020F0502020204030203" pitchFamily="34" charset="77"/>
              </a:rPr>
              <a:t>+44 7552 310 385</a:t>
            </a:r>
          </a:p>
          <a:p>
            <a:pPr fontAlgn="base"/>
            <a:r>
              <a:rPr lang="en-GB" b="1" dirty="0" err="1">
                <a:latin typeface="Lato" panose="020F0502020204030203" pitchFamily="34" charset="77"/>
              </a:rPr>
              <a:t>katarzyna.maryanska@gmail.com</a:t>
            </a:r>
            <a:r>
              <a:rPr lang="en-GB" b="1" dirty="0">
                <a:latin typeface="Lato" panose="020F0502020204030203" pitchFamily="34" charset="77"/>
              </a:rPr>
              <a:t> </a:t>
            </a:r>
          </a:p>
          <a:p>
            <a:pPr fontAlgn="base"/>
            <a:r>
              <a:rPr lang="en-GB" b="1" dirty="0">
                <a:solidFill>
                  <a:srgbClr val="FFCC00"/>
                </a:solidFill>
                <a:latin typeface="Lato" panose="020F0502020204030203" pitchFamily="34" charset="77"/>
              </a:rPr>
              <a:t>+48 509 608 389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000" b="1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EB37B-9434-5A4B-B31D-DB018E9F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2C0B6-9087-3F4B-8789-C0CC1295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 descr="A picture containing person, object, indoor, table&#10;&#10;Description automatically generated">
            <a:extLst>
              <a:ext uri="{FF2B5EF4-FFF2-40B4-BE49-F238E27FC236}">
                <a16:creationId xmlns:a16="http://schemas.microsoft.com/office/drawing/2014/main" id="{D64BD820-FC8E-224E-8CE7-8FCFB76493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03F582-2EDC-8048-A5EC-F7C897A7FC94}"/>
              </a:ext>
            </a:extLst>
          </p:cNvPr>
          <p:cNvSpPr/>
          <p:nvPr/>
        </p:nvSpPr>
        <p:spPr>
          <a:xfrm rot="572501">
            <a:off x="-601482" y="-826809"/>
            <a:ext cx="6467251" cy="807646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F85D8C-6AD5-7542-BDA5-89EA9D9C1446}"/>
              </a:ext>
            </a:extLst>
          </p:cNvPr>
          <p:cNvSpPr/>
          <p:nvPr/>
        </p:nvSpPr>
        <p:spPr>
          <a:xfrm rot="572501">
            <a:off x="5889188" y="-468357"/>
            <a:ext cx="6886416" cy="8114342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D4D79-DBB4-0D49-B9A8-7CE7B0077E18}"/>
              </a:ext>
            </a:extLst>
          </p:cNvPr>
          <p:cNvSpPr txBox="1"/>
          <p:nvPr/>
        </p:nvSpPr>
        <p:spPr>
          <a:xfrm>
            <a:off x="2406755" y="4552848"/>
            <a:ext cx="9347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>
                <a:latin typeface="Lato" panose="020F0502020204030203" pitchFamily="34" charset="77"/>
              </a:rPr>
              <a:t>POSITI</a:t>
            </a:r>
            <a:r>
              <a:rPr lang="en-US" sz="8000" dirty="0">
                <a:solidFill>
                  <a:srgbClr val="FFCC00"/>
                </a:solidFill>
                <a:latin typeface="Lato" panose="020F0502020204030203" pitchFamily="34" charset="77"/>
              </a:rPr>
              <a:t>VE</a:t>
            </a:r>
            <a:r>
              <a:rPr lang="en-US" sz="8000" dirty="0">
                <a:latin typeface="Lato" panose="020F0502020204030203" pitchFamily="34" charset="77"/>
              </a:rPr>
              <a:t>NTURES</a:t>
            </a:r>
            <a:endParaRPr lang="en-US" sz="8000" dirty="0">
              <a:solidFill>
                <a:srgbClr val="FFCC00"/>
              </a:solidFill>
              <a:latin typeface="Lato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F1368-266A-2341-A78B-886E7E2DDBA1}"/>
              </a:ext>
            </a:extLst>
          </p:cNvPr>
          <p:cNvSpPr txBox="1"/>
          <p:nvPr/>
        </p:nvSpPr>
        <p:spPr>
          <a:xfrm>
            <a:off x="4026885" y="5758853"/>
            <a:ext cx="7727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Lato" panose="020F0502020204030203" pitchFamily="34" charset="77"/>
              </a:rPr>
              <a:t>empowering </a:t>
            </a:r>
            <a:r>
              <a:rPr lang="en-US" sz="4000" dirty="0">
                <a:highlight>
                  <a:srgbClr val="FFCC00"/>
                </a:highlight>
                <a:latin typeface="Lato" panose="020F0502020204030203" pitchFamily="34" charset="77"/>
              </a:rPr>
              <a:t>positive</a:t>
            </a:r>
            <a:r>
              <a:rPr lang="en-US" sz="4000" dirty="0">
                <a:latin typeface="Lato" panose="020F0502020204030203" pitchFamily="34" charset="77"/>
              </a:rPr>
              <a:t> change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418B3E-603C-AA49-A941-CE7DB7BC7415}"/>
              </a:ext>
            </a:extLst>
          </p:cNvPr>
          <p:cNvSpPr txBox="1"/>
          <p:nvPr/>
        </p:nvSpPr>
        <p:spPr>
          <a:xfrm>
            <a:off x="2406755" y="391261"/>
            <a:ext cx="9347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dirty="0">
                <a:solidFill>
                  <a:srgbClr val="FFCC00"/>
                </a:solidFill>
                <a:latin typeface="Lato" panose="020F0502020204030203" pitchFamily="34" charset="77"/>
              </a:rPr>
              <a:t>SEE YOU </a:t>
            </a:r>
            <a:r>
              <a:rPr lang="en-US" sz="8000" dirty="0">
                <a:latin typeface="Lato" panose="020F0502020204030203" pitchFamily="34" charset="77"/>
              </a:rPr>
              <a:t>SOON</a:t>
            </a:r>
            <a:r>
              <a:rPr lang="en-US" sz="8000" dirty="0">
                <a:solidFill>
                  <a:srgbClr val="FFCC00"/>
                </a:solidFill>
                <a:latin typeface="Lato" panose="020F0502020204030203" pitchFamily="34" charset="7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024067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520</Words>
  <Application>Microsoft Macintosh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Lato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iwenta</dc:creator>
  <cp:lastModifiedBy>Kuba Jugo</cp:lastModifiedBy>
  <cp:revision>39</cp:revision>
  <dcterms:created xsi:type="dcterms:W3CDTF">2020-03-10T10:25:58Z</dcterms:created>
  <dcterms:modified xsi:type="dcterms:W3CDTF">2020-04-18T11:27:58Z</dcterms:modified>
</cp:coreProperties>
</file>